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14" r:id="rId2"/>
  </p:sldMasterIdLst>
  <p:notesMasterIdLst>
    <p:notesMasterId r:id="rId51"/>
  </p:notesMasterIdLst>
  <p:sldIdLst>
    <p:sldId id="256" r:id="rId3"/>
    <p:sldId id="728" r:id="rId4"/>
    <p:sldId id="760" r:id="rId5"/>
    <p:sldId id="761" r:id="rId6"/>
    <p:sldId id="762" r:id="rId7"/>
    <p:sldId id="763" r:id="rId8"/>
    <p:sldId id="764" r:id="rId9"/>
    <p:sldId id="765" r:id="rId10"/>
    <p:sldId id="766" r:id="rId11"/>
    <p:sldId id="767" r:id="rId12"/>
    <p:sldId id="768" r:id="rId13"/>
    <p:sldId id="769" r:id="rId14"/>
    <p:sldId id="770" r:id="rId15"/>
    <p:sldId id="771" r:id="rId16"/>
    <p:sldId id="772" r:id="rId17"/>
    <p:sldId id="773" r:id="rId18"/>
    <p:sldId id="774" r:id="rId19"/>
    <p:sldId id="775" r:id="rId20"/>
    <p:sldId id="776" r:id="rId21"/>
    <p:sldId id="777" r:id="rId22"/>
    <p:sldId id="778" r:id="rId23"/>
    <p:sldId id="779" r:id="rId24"/>
    <p:sldId id="780" r:id="rId25"/>
    <p:sldId id="781" r:id="rId26"/>
    <p:sldId id="782" r:id="rId27"/>
    <p:sldId id="783" r:id="rId28"/>
    <p:sldId id="784" r:id="rId29"/>
    <p:sldId id="785" r:id="rId30"/>
    <p:sldId id="786" r:id="rId31"/>
    <p:sldId id="787" r:id="rId32"/>
    <p:sldId id="789" r:id="rId33"/>
    <p:sldId id="791" r:id="rId34"/>
    <p:sldId id="792" r:id="rId35"/>
    <p:sldId id="793" r:id="rId36"/>
    <p:sldId id="794" r:id="rId37"/>
    <p:sldId id="788" r:id="rId38"/>
    <p:sldId id="795" r:id="rId39"/>
    <p:sldId id="796" r:id="rId40"/>
    <p:sldId id="797" r:id="rId41"/>
    <p:sldId id="798" r:id="rId42"/>
    <p:sldId id="799" r:id="rId43"/>
    <p:sldId id="800" r:id="rId44"/>
    <p:sldId id="801" r:id="rId45"/>
    <p:sldId id="802" r:id="rId46"/>
    <p:sldId id="803" r:id="rId47"/>
    <p:sldId id="804" r:id="rId48"/>
    <p:sldId id="805" r:id="rId49"/>
    <p:sldId id="759" r:id="rId5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MO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7"/>
    <p:restoredTop sz="86244"/>
  </p:normalViewPr>
  <p:slideViewPr>
    <p:cSldViewPr snapToGrid="0" snapToObjects="1">
      <p:cViewPr varScale="1">
        <p:scale>
          <a:sx n="89" d="100"/>
          <a:sy n="89" d="100"/>
        </p:scale>
        <p:origin x="13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9519D-2881-364D-8E5C-6DC98B306E13}" type="datetimeFigureOut">
              <a:rPr kumimoji="1" lang="zh-CN" altLang="en-US" smtClean="0"/>
              <a:t>2021/12/8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771A4-9957-BE45-94DE-8292ACAABA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484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1A4-9957-BE45-94DE-8292ACAABA3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746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1A4-9957-BE45-94DE-8292ACAABA3F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192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96A0B-D013-4F07-80AC-CA47C8F94CA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BA7-3816-42AE-A7C0-0A49797829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262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96A0B-D013-4F07-80AC-CA47C8F94CA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BA7-3816-42AE-A7C0-0A49797829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7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96A0B-D013-4F07-80AC-CA47C8F94CA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BA7-3816-42AE-A7C0-0A49797829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811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96A0B-D013-4F07-80AC-CA47C8F94CA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BA7-3816-42AE-A7C0-0A49797829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045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96A0B-D013-4F07-80AC-CA47C8F94CA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BA7-3816-42AE-A7C0-0A49797829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924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96A0B-D013-4F07-80AC-CA47C8F94CA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BA7-3816-42AE-A7C0-0A49797829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117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96A0B-D013-4F07-80AC-CA47C8F94CA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BA7-3816-42AE-A7C0-0A49797829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367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96A0B-D013-4F07-80AC-CA47C8F94CA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BA7-3816-42AE-A7C0-0A49797829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269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96A0B-D013-4F07-80AC-CA47C8F94CA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BA7-3816-42AE-A7C0-0A497978291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 flipV="1">
            <a:off x="-7352" y="-5"/>
            <a:ext cx="6693902" cy="2514605"/>
          </a:xfrm>
          <a:prstGeom prst="rtTriangle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543441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32956-A79D-4828-91C6-F5D9E5E16E92}" type="datetime1">
              <a:rPr lang="zh-CN" altLang="en-US"/>
              <a:pPr>
                <a:defRPr/>
              </a:pPr>
              <a:t>2021/12/8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05261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12"/>
            <a:ext cx="8001000" cy="6762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1412881"/>
            <a:ext cx="3924300" cy="4606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3438" y="1412887"/>
            <a:ext cx="3924300" cy="22272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3438" y="3792538"/>
            <a:ext cx="3924300" cy="22272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760ED8-A328-4C01-ABDB-DE30CC322BF2}" type="datetime1">
              <a:rPr lang="zh-CN" altLang="en-US"/>
              <a:pPr>
                <a:defRPr/>
              </a:pPr>
              <a:t>2021/12/8</a:t>
            </a:fld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6726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23D3C6-6C5A-4F7D-943D-B377F414A104}" type="datetime1">
              <a:rPr lang="zh-CN" altLang="en-US"/>
              <a:pPr>
                <a:defRPr/>
              </a:pPr>
              <a:t>2021/12/8</a:t>
            </a:fld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46383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96A0B-D013-4F07-80AC-CA47C8F94CA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BA7-3816-42AE-A7C0-0A49797829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975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96A0B-D013-4F07-80AC-CA47C8F94CA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BA7-3816-42AE-A7C0-0A49797829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567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96A0B-D013-4F07-80AC-CA47C8F94CA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BA7-3816-42AE-A7C0-0A49797829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626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96A0B-D013-4F07-80AC-CA47C8F94CA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BA7-3816-42AE-A7C0-0A49797829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040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96A0B-D013-4F07-80AC-CA47C8F94CA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80BA7-3816-42AE-A7C0-0A497978291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6091307" y="602230"/>
            <a:ext cx="3813465" cy="7422945"/>
            <a:chOff x="8151721" y="291298"/>
            <a:chExt cx="5084620" cy="7422945"/>
          </a:xfrm>
        </p:grpSpPr>
        <p:sp>
          <p:nvSpPr>
            <p:cNvPr id="8" name="矩形 7"/>
            <p:cNvSpPr/>
            <p:nvPr/>
          </p:nvSpPr>
          <p:spPr>
            <a:xfrm rot="2678193">
              <a:off x="9296158" y="4145726"/>
              <a:ext cx="3940183" cy="3268984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9" name="矩形 8"/>
            <p:cNvSpPr/>
            <p:nvPr/>
          </p:nvSpPr>
          <p:spPr>
            <a:xfrm rot="2735885">
              <a:off x="8151721" y="6380118"/>
              <a:ext cx="1334125" cy="1334125"/>
            </a:xfrm>
            <a:prstGeom prst="rect">
              <a:avLst/>
            </a:prstGeom>
            <a:solidFill>
              <a:schemeClr val="bg1">
                <a:lumMod val="9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0" name="矩形 9"/>
            <p:cNvSpPr/>
            <p:nvPr/>
          </p:nvSpPr>
          <p:spPr>
            <a:xfrm rot="2575587">
              <a:off x="10909034" y="485869"/>
              <a:ext cx="714427" cy="714427"/>
            </a:xfrm>
            <a:prstGeom prst="rect">
              <a:avLst/>
            </a:prstGeom>
            <a:solidFill>
              <a:schemeClr val="accent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1" name="矩形 10"/>
            <p:cNvSpPr/>
            <p:nvPr/>
          </p:nvSpPr>
          <p:spPr>
            <a:xfrm rot="2575587">
              <a:off x="10274728" y="291298"/>
              <a:ext cx="178029" cy="178029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0603">
            <a:off x="-474889" y="2335972"/>
            <a:ext cx="4646623" cy="61490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  <p:extLst>
      <p:ext uri="{BB962C8B-B14F-4D97-AF65-F5344CB8AC3E}">
        <p14:creationId xmlns:p14="http://schemas.microsoft.com/office/powerpoint/2010/main" val="4011072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96A0B-D013-4F07-80AC-CA47C8F94CA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80BA7-3816-42AE-A7C0-0A497978291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C8B641E-A872-124B-A0D3-DBC8D7408BA8}"/>
              </a:ext>
            </a:extLst>
          </p:cNvPr>
          <p:cNvGrpSpPr/>
          <p:nvPr userDrawn="1"/>
        </p:nvGrpSpPr>
        <p:grpSpPr>
          <a:xfrm>
            <a:off x="6091307" y="602228"/>
            <a:ext cx="3813465" cy="7422945"/>
            <a:chOff x="8151721" y="291298"/>
            <a:chExt cx="5084620" cy="742294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92C4B0-A16B-5F44-B1D3-88D9403E5141}"/>
                </a:ext>
              </a:extLst>
            </p:cNvPr>
            <p:cNvSpPr/>
            <p:nvPr/>
          </p:nvSpPr>
          <p:spPr>
            <a:xfrm rot="2678193">
              <a:off x="9296158" y="4145726"/>
              <a:ext cx="3940183" cy="3268984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548FE27-4366-9F4D-B96C-DEA9028ED58E}"/>
                </a:ext>
              </a:extLst>
            </p:cNvPr>
            <p:cNvSpPr/>
            <p:nvPr/>
          </p:nvSpPr>
          <p:spPr>
            <a:xfrm rot="2735885">
              <a:off x="8151721" y="6380118"/>
              <a:ext cx="1334125" cy="1334125"/>
            </a:xfrm>
            <a:prstGeom prst="rect">
              <a:avLst/>
            </a:prstGeom>
            <a:solidFill>
              <a:schemeClr val="bg1">
                <a:lumMod val="9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10090A5-DE62-DE49-9602-7F83B4149ACA}"/>
                </a:ext>
              </a:extLst>
            </p:cNvPr>
            <p:cNvSpPr/>
            <p:nvPr/>
          </p:nvSpPr>
          <p:spPr>
            <a:xfrm rot="2575587">
              <a:off x="10909034" y="485869"/>
              <a:ext cx="714427" cy="714427"/>
            </a:xfrm>
            <a:prstGeom prst="rect">
              <a:avLst/>
            </a:prstGeom>
            <a:solidFill>
              <a:schemeClr val="accent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CEA7973-B554-2848-B69E-1DB859C01A25}"/>
                </a:ext>
              </a:extLst>
            </p:cNvPr>
            <p:cNvSpPr/>
            <p:nvPr/>
          </p:nvSpPr>
          <p:spPr>
            <a:xfrm rot="2575587">
              <a:off x="10274728" y="291298"/>
              <a:ext cx="178029" cy="178029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D1037101-6CFC-1941-9673-7865BB6CAA7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0603">
            <a:off x="-474889" y="2335970"/>
            <a:ext cx="4646623" cy="61490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  <p:extLst>
      <p:ext uri="{BB962C8B-B14F-4D97-AF65-F5344CB8AC3E}">
        <p14:creationId xmlns:p14="http://schemas.microsoft.com/office/powerpoint/2010/main" val="2414930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30B26F-9197-364D-852C-9C15BC0452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zh-CN" dirty="0"/>
              <a:t>统计分析与建模 </a:t>
            </a:r>
            <a:endParaRPr kumimoji="1"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444A07BC-60B2-1442-A415-3423F3FA29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高珍</a:t>
            </a:r>
            <a:endParaRPr kumimoji="1" lang="en-US" altLang="zh-CN" dirty="0"/>
          </a:p>
          <a:p>
            <a:r>
              <a:rPr kumimoji="1" lang="en-US" altLang="zh-CN" dirty="0" err="1"/>
              <a:t>gaozhen@tongji.edu.cn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67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711F-9018-F149-B915-6BD45A05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严平稳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33AFD7-D47B-5342-BF7C-BDAAF7433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690689"/>
            <a:ext cx="7886700" cy="211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73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FC92D-82DF-584C-AF3B-0E59BA67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宽平稳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915A80-7ACF-F34C-8387-CC599F372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550" y="1690689"/>
            <a:ext cx="77089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48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4FF8-4BDF-AF42-8085-B15DA239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严平稳和宽平稳的关系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45148D-B552-8C4C-8430-455598ED8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127728"/>
            <a:ext cx="7886700" cy="374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03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F4C6B-875D-F546-9F29-05961813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正态时间序列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94E1E6-42D3-464C-9918-B730D1846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690689"/>
            <a:ext cx="7129463" cy="46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49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15AB4-A3F2-6A48-BD6A-97CCE8639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</a:t>
            </a:r>
            <a:r>
              <a:rPr lang="zh-CN" altLang="en-US" dirty="0"/>
              <a:t>平稳时间序列的统计意义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3C5DBE-8ECD-1D42-9840-CE4562A5F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950" y="1690689"/>
            <a:ext cx="7061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47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CAE46-89EC-3D48-8AC3-B0569562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延迟</a:t>
            </a:r>
            <a:r>
              <a:rPr lang="en-US" altLang="zh-CN" dirty="0"/>
              <a:t>k</a:t>
            </a:r>
            <a:r>
              <a:rPr lang="zh-CN" altLang="en-US" dirty="0"/>
              <a:t>函数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60F964-F6F9-964A-8AD9-8117A4818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500" y="1994694"/>
            <a:ext cx="74930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76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6A85-6959-3549-A19C-7A43BFE0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自相关系数的性质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D4C21D-BDFF-064F-9E30-71FEAC7F4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187" y="1825625"/>
            <a:ext cx="74716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3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065FE-B38D-664D-A5B5-4ECC2120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</a:t>
            </a:r>
            <a:r>
              <a:rPr lang="zh-CN" altLang="en-US" dirty="0"/>
              <a:t> 平稳时间序列的意义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0CCD4D-D363-AA4D-B383-3A7B49489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925" y="1825625"/>
            <a:ext cx="72561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2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884D-7060-2743-8BFF-E2E952AD9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平稳性的意义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5C3385-3F12-F847-A8BA-538FD6775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86080"/>
            <a:ext cx="7886700" cy="403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2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E5793-183F-9349-B99C-ACD1D13DA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样本自协方差函数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C22F25-034F-9F45-B0A0-267F0D4B8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625" y="1825625"/>
            <a:ext cx="74467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07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D3EE-E494-A244-B1F6-8D7D4A16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时间序列预处理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6B9C4-18FE-C848-839F-021B8B15F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预处理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 平稳性检验</a:t>
            </a:r>
            <a:endParaRPr lang="en-US" altLang="zh-CN" dirty="0"/>
          </a:p>
          <a:p>
            <a:pPr lvl="2"/>
            <a:r>
              <a:rPr lang="en-US" altLang="zh-CN" dirty="0"/>
              <a:t>1.1</a:t>
            </a:r>
            <a:r>
              <a:rPr lang="zh-CN" altLang="en-US" dirty="0"/>
              <a:t> 特征统计量</a:t>
            </a:r>
            <a:endParaRPr lang="en-US" altLang="zh-CN" dirty="0"/>
          </a:p>
          <a:p>
            <a:pPr lvl="2"/>
            <a:r>
              <a:rPr lang="en-US" altLang="zh-CN" dirty="0"/>
              <a:t>1.2</a:t>
            </a:r>
            <a:r>
              <a:rPr lang="zh-CN" altLang="en-US" dirty="0"/>
              <a:t> 平稳时间序列的定义</a:t>
            </a:r>
            <a:endParaRPr lang="en-US" altLang="zh-CN" dirty="0"/>
          </a:p>
          <a:p>
            <a:pPr lvl="2"/>
            <a:r>
              <a:rPr lang="en-US" altLang="zh-CN" dirty="0"/>
              <a:t>1.3</a:t>
            </a:r>
            <a:r>
              <a:rPr lang="zh-CN" altLang="en-US" dirty="0"/>
              <a:t> 平稳时间序列的统计意义</a:t>
            </a:r>
            <a:endParaRPr lang="en-US" altLang="zh-CN" dirty="0"/>
          </a:p>
          <a:p>
            <a:pPr lvl="2"/>
            <a:r>
              <a:rPr lang="en-US" altLang="zh-CN" dirty="0"/>
              <a:t>1.4</a:t>
            </a:r>
            <a:r>
              <a:rPr lang="zh-CN" altLang="en-US" dirty="0"/>
              <a:t> 平稳时间序列的意义</a:t>
            </a:r>
            <a:endParaRPr lang="en-US" altLang="zh-CN" dirty="0"/>
          </a:p>
          <a:p>
            <a:pPr lvl="2"/>
            <a:r>
              <a:rPr lang="en-US" altLang="zh-CN" dirty="0"/>
              <a:t>1.5</a:t>
            </a:r>
            <a:r>
              <a:rPr lang="zh-CN" altLang="en-US" dirty="0"/>
              <a:t> 平稳性的检验</a:t>
            </a:r>
            <a:endParaRPr lang="en-US" altLang="zh-CN" dirty="0"/>
          </a:p>
          <a:p>
            <a:pPr lvl="1"/>
            <a:r>
              <a:rPr lang="zh-CN" altLang="en-US" dirty="0"/>
              <a:t>纯随机性检验</a:t>
            </a:r>
            <a:endParaRPr lang="en-US" altLang="zh-CN" dirty="0"/>
          </a:p>
          <a:p>
            <a:pPr lvl="2"/>
            <a:r>
              <a:rPr lang="en-US" altLang="zh-CN" dirty="0"/>
              <a:t>2.1</a:t>
            </a:r>
            <a:r>
              <a:rPr lang="zh-CN" altLang="en-US" dirty="0"/>
              <a:t> 纯随机序列的定义</a:t>
            </a:r>
            <a:endParaRPr lang="en-US" altLang="zh-CN" dirty="0"/>
          </a:p>
          <a:p>
            <a:pPr lvl="2"/>
            <a:r>
              <a:rPr lang="en-US" altLang="zh-CN" dirty="0"/>
              <a:t>2.2</a:t>
            </a:r>
            <a:r>
              <a:rPr lang="zh-CN" altLang="en-US" dirty="0"/>
              <a:t> 纯随机序列的性质</a:t>
            </a:r>
            <a:endParaRPr lang="en-US" altLang="zh-CN" dirty="0"/>
          </a:p>
          <a:p>
            <a:pPr lvl="2"/>
            <a:r>
              <a:rPr lang="en-US" altLang="zh-CN" dirty="0"/>
              <a:t>2.3</a:t>
            </a:r>
            <a:r>
              <a:rPr lang="zh-CN" altLang="en-US" dirty="0"/>
              <a:t> 纯随机性检验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15917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DE7C-4B11-4742-AEFA-178DF892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样本自相关系数函数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F53C6B-1C72-7444-B0F2-16B85AEA2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050" y="1931194"/>
            <a:ext cx="70739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62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1005-66CD-9741-AF3C-47019CC2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</a:t>
            </a:r>
            <a:r>
              <a:rPr lang="zh-CN" altLang="en-US" dirty="0"/>
              <a:t> 平稳性的检验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6AF302-F201-FE46-A1BD-CE68A4D02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550" y="1950244"/>
            <a:ext cx="74549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08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8146-205D-FF43-B3E5-A5FF5FE68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图检验方法一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694042-E4EC-314D-B694-6EB3C02A7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750" y="2293144"/>
            <a:ext cx="78105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35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12FA6-02F6-EB4C-8C4C-E575EE48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案例一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8EA80C-B0AA-3C46-9D18-6D244677C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601" y="1825625"/>
            <a:ext cx="70927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95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37A46-FAC1-1C43-86B9-1F33E7489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案例二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E612FC-101D-BC4F-A9BA-682B7EF9C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152" y="1825625"/>
            <a:ext cx="71396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44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CC300-02F6-344A-B592-38FA22143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案例三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3A2F9E-7B43-784E-84CF-C5446A319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6728" y="1825625"/>
            <a:ext cx="64905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22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CB63-D90D-F548-A726-CB6B58E67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图检验方法二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2D000A-704A-2C43-A527-741698300F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450" y="1943894"/>
            <a:ext cx="7277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29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73593-3CC4-3445-8C10-808A63509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案例一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1B53AA-9DCC-C74A-8698-6782D6908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300" y="1825625"/>
            <a:ext cx="70694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18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E8DA6-E36F-2649-BC36-D38F2C1C5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案例二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2E11F7-168C-2043-8EBB-99CEF2612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931194"/>
            <a:ext cx="76200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14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692C-2673-1A49-8123-FF52B47B3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案例三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85E1C9-A8D4-4542-9BD4-A9FAFCE04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091" y="1825625"/>
            <a:ext cx="73018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66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12314-B550-1344-9254-FBABD610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特征统计量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760DAD-DEC0-0742-BF86-443F0432D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2950" y="1690689"/>
            <a:ext cx="7200900" cy="2870200"/>
          </a:xfrm>
          <a:prstGeom prst="rect">
            <a:avLst/>
          </a:prstGeom>
        </p:spPr>
      </p:pic>
      <p:pic>
        <p:nvPicPr>
          <p:cNvPr id="5" name="图片 3">
            <a:extLst>
              <a:ext uri="{FF2B5EF4-FFF2-40B4-BE49-F238E27FC236}">
                <a16:creationId xmlns:a16="http://schemas.microsoft.com/office/drawing/2014/main" id="{7D34C733-0CE4-2C46-8ABB-1472CD863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744" y="4770017"/>
            <a:ext cx="3814271" cy="872918"/>
          </a:xfrm>
          <a:prstGeom prst="rect">
            <a:avLst/>
          </a:prstGeom>
        </p:spPr>
      </p:pic>
      <p:pic>
        <p:nvPicPr>
          <p:cNvPr id="9" name="图片 6">
            <a:extLst>
              <a:ext uri="{FF2B5EF4-FFF2-40B4-BE49-F238E27FC236}">
                <a16:creationId xmlns:a16="http://schemas.microsoft.com/office/drawing/2014/main" id="{71AF1CBB-D9B4-3D4F-9DA4-C46BBF35E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763" y="5622108"/>
            <a:ext cx="1484469" cy="47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9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788C9-AD17-DC4F-920D-792954935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纯随机序列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75D22E-F45C-9B4E-97D6-8D9672110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700" y="2115344"/>
            <a:ext cx="73406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1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F9348-DF7F-8343-BE12-2B7C7AB18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 纯随机序列的定义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CAD97C-F165-9140-9D6C-11A368B9B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690689"/>
            <a:ext cx="7035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13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88415-ECCA-A441-8564-A8C9115CD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数学定义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602CDD-4083-014B-A411-BA705D76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39912"/>
            <a:ext cx="72815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10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46422-4463-F145-88D5-F4D641563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案例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1C97DC-0D83-D64C-81BE-1140639BC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0" y="1918494"/>
            <a:ext cx="70485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27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9EED0-7661-604A-AAEA-C52B5E24C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</a:t>
            </a:r>
            <a:r>
              <a:rPr lang="zh-CN" altLang="en-US" dirty="0"/>
              <a:t> 纯随机序列的性质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93095F-52EA-0B4A-B58F-4E4D4B32A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312" y="1825625"/>
            <a:ext cx="77273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02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20C60-4EEF-A24B-9CC2-EC7B5F6F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B02C8C-3BEB-0449-8EFC-C8791141C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6450" y="1975644"/>
            <a:ext cx="75311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08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9884F-76CB-644A-BBD1-EF46BC48B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</a:t>
            </a:r>
            <a:r>
              <a:rPr lang="zh-CN" altLang="en-US" dirty="0"/>
              <a:t> 纯随机性检验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8BE6B5-FC28-6A48-A877-470E80382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763" y="1690689"/>
            <a:ext cx="70104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4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E7811-F736-A74F-ACE4-43CAB4C50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标准正态白噪声例子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004F29-7B3F-3A42-971E-68725C684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937544"/>
            <a:ext cx="71628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38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B12B-A533-6141-93C1-00D916CB7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</a:t>
            </a:r>
            <a:r>
              <a:rPr lang="en-US" altLang="zh-CN" dirty="0" err="1"/>
              <a:t>lette</a:t>
            </a:r>
            <a:r>
              <a:rPr lang="zh-CN" altLang="en-US" dirty="0"/>
              <a:t>定理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70F242-2198-8847-BF0B-84BAF36A6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96294"/>
            <a:ext cx="7467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79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4640A-7BF4-4647-83C9-83C6CB338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统计假设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1F86C2-ACCA-BF4E-A77A-DE309666A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1687" y="1690689"/>
            <a:ext cx="5969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49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1DE3B-665B-B44E-8CC6-015E4F2E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概率分布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D680FF-DC5C-784E-B703-2723E8732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690689"/>
            <a:ext cx="72390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15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C49C5-C151-064C-9A92-F11EB3AA7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统计检验量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7FDE8A-8CAE-9047-B2B5-A9673AFE8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650" y="1690689"/>
            <a:ext cx="71755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632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353D-9576-F14A-B45F-D36F8DAA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假设检验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9A2EA7-090F-3647-9012-633EE87A7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663" y="1793082"/>
            <a:ext cx="72263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58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7F4E6-5AA2-F541-937B-DF1367E46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案例一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453AA-6C16-0942-9B72-1B16F4B4E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1949-1998</a:t>
            </a:r>
            <a:r>
              <a:rPr lang="zh-CN" altLang="en-US" dirty="0"/>
              <a:t>北京最高气温序列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97F6D-7C3F-274F-86E1-9052553A7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2449513"/>
            <a:ext cx="72263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51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E0CCC-B34F-244E-951B-5E2F563A1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思考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BF2828-4594-124A-BB3C-447B97615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595" y="1825625"/>
            <a:ext cx="71008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06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BB99-42F4-6E44-9C4F-9DCA0BCD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综合案例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6AC4A-CF36-8143-9E23-8B097067D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1950-1998</a:t>
            </a:r>
            <a:r>
              <a:rPr lang="zh-CN" altLang="en-US" dirty="0"/>
              <a:t>年北京市城乡居民定期储蓄所占比例序列：平稳性 </a:t>
            </a:r>
            <a:r>
              <a:rPr lang="en-US" altLang="zh-CN" dirty="0"/>
              <a:t>&amp;</a:t>
            </a:r>
            <a:r>
              <a:rPr lang="zh-CN" altLang="en-US" dirty="0"/>
              <a:t> 纯随机性检验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A154E-4358-A549-BFD6-81F23E181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33674"/>
            <a:ext cx="6235700" cy="396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22F4A-F205-8D43-AEA1-AD9956709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49" y="2733674"/>
            <a:ext cx="1491225" cy="396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465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D0B55-7C82-2F4A-81E8-1B70F68F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自相关图：进一步考察平稳性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1885EF-E282-DF46-BB62-FA63CDEAD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807" y="1825625"/>
            <a:ext cx="73443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579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9140-D592-4B47-BCA1-3B922A55B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白噪声检验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D54EE5-BCA9-594C-B514-1EF60932B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5494"/>
            <a:ext cx="74676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58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D3EE-E494-A244-B1F6-8D7D4A16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时间序列预处理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6B9C4-18FE-C848-839F-021B8B15F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预处理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 平稳性检验</a:t>
            </a:r>
            <a:endParaRPr lang="en-US" altLang="zh-CN" dirty="0"/>
          </a:p>
          <a:p>
            <a:pPr lvl="2"/>
            <a:r>
              <a:rPr lang="en-US" altLang="zh-CN" dirty="0"/>
              <a:t>1.1</a:t>
            </a:r>
            <a:r>
              <a:rPr lang="zh-CN" altLang="en-US" dirty="0"/>
              <a:t> 特征统计量</a:t>
            </a:r>
            <a:endParaRPr lang="en-US" altLang="zh-CN" dirty="0"/>
          </a:p>
          <a:p>
            <a:pPr lvl="2"/>
            <a:r>
              <a:rPr lang="en-US" altLang="zh-CN" dirty="0"/>
              <a:t>1.2</a:t>
            </a:r>
            <a:r>
              <a:rPr lang="zh-CN" altLang="en-US" dirty="0"/>
              <a:t> 平稳时间序列的定义</a:t>
            </a:r>
            <a:endParaRPr lang="en-US" altLang="zh-CN" dirty="0"/>
          </a:p>
          <a:p>
            <a:pPr lvl="2"/>
            <a:r>
              <a:rPr lang="en-US" altLang="zh-CN" dirty="0"/>
              <a:t>1.3</a:t>
            </a:r>
            <a:r>
              <a:rPr lang="zh-CN" altLang="en-US" dirty="0"/>
              <a:t> 平稳时间序列的统计意义</a:t>
            </a:r>
            <a:endParaRPr lang="en-US" altLang="zh-CN" dirty="0"/>
          </a:p>
          <a:p>
            <a:pPr lvl="2"/>
            <a:r>
              <a:rPr lang="en-US" altLang="zh-CN" dirty="0"/>
              <a:t>1.4</a:t>
            </a:r>
            <a:r>
              <a:rPr lang="zh-CN" altLang="en-US" dirty="0"/>
              <a:t> 平稳时间序列的意义</a:t>
            </a:r>
            <a:endParaRPr lang="en-US" altLang="zh-CN" dirty="0"/>
          </a:p>
          <a:p>
            <a:pPr lvl="2"/>
            <a:r>
              <a:rPr lang="en-US" altLang="zh-CN" dirty="0"/>
              <a:t>1.5</a:t>
            </a:r>
            <a:r>
              <a:rPr lang="zh-CN" altLang="en-US" dirty="0"/>
              <a:t> 平稳性的检验</a:t>
            </a:r>
            <a:endParaRPr lang="en-US" altLang="zh-CN" dirty="0"/>
          </a:p>
          <a:p>
            <a:pPr lvl="1"/>
            <a:r>
              <a:rPr lang="zh-CN" altLang="en-US" dirty="0"/>
              <a:t>纯随机性检验</a:t>
            </a:r>
            <a:endParaRPr lang="en-US" altLang="zh-CN" dirty="0"/>
          </a:p>
          <a:p>
            <a:pPr lvl="2"/>
            <a:r>
              <a:rPr lang="en-US" altLang="zh-CN" dirty="0"/>
              <a:t>2.1</a:t>
            </a:r>
            <a:r>
              <a:rPr lang="zh-CN" altLang="en-US" dirty="0"/>
              <a:t> 纯随机序列的定义</a:t>
            </a:r>
            <a:endParaRPr lang="en-US" altLang="zh-CN" dirty="0"/>
          </a:p>
          <a:p>
            <a:pPr lvl="2"/>
            <a:r>
              <a:rPr lang="en-US" altLang="zh-CN" dirty="0"/>
              <a:t>2.2</a:t>
            </a:r>
            <a:r>
              <a:rPr lang="zh-CN" altLang="en-US" dirty="0"/>
              <a:t> 纯随机序列的性质</a:t>
            </a:r>
            <a:endParaRPr lang="en-US" altLang="zh-CN" dirty="0"/>
          </a:p>
          <a:p>
            <a:pPr lvl="2"/>
            <a:r>
              <a:rPr lang="en-US" altLang="zh-CN" dirty="0"/>
              <a:t>2.3</a:t>
            </a:r>
            <a:r>
              <a:rPr lang="zh-CN" altLang="en-US" dirty="0"/>
              <a:t> 纯随机性检验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21477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E8894-7FAB-754A-80EA-EA888486F5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  <a:r>
              <a:rPr lang="en-US" altLang="zh-CN" dirty="0"/>
              <a:t>!</a:t>
            </a:r>
            <a:endParaRPr lang="en-US" dirty="0"/>
          </a:p>
        </p:txBody>
      </p:sp>
      <p:sp>
        <p:nvSpPr>
          <p:cNvPr id="6" name="副标题 4">
            <a:extLst>
              <a:ext uri="{FF2B5EF4-FFF2-40B4-BE49-F238E27FC236}">
                <a16:creationId xmlns:a16="http://schemas.microsoft.com/office/drawing/2014/main" id="{C1E9CE40-5BDE-3C46-A5D2-C54283EB1BBF}"/>
              </a:ext>
            </a:extLst>
          </p:cNvPr>
          <p:cNvSpPr txBox="1">
            <a:spLocks/>
          </p:cNvSpPr>
          <p:nvPr/>
        </p:nvSpPr>
        <p:spPr>
          <a:xfrm>
            <a:off x="152400" y="3754438"/>
            <a:ext cx="9144000" cy="165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/>
              <a:t>高珍</a:t>
            </a:r>
            <a:endParaRPr kumimoji="1" lang="en-US" altLang="zh-CN"/>
          </a:p>
          <a:p>
            <a:r>
              <a:rPr kumimoji="1" lang="en-US" altLang="zh-CN"/>
              <a:t>gaozhen@tongji.edu.cn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9428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C4C68-1CCF-434B-8DEE-D2ABABE9C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举例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E3745B-27D6-7043-AA2A-58690A655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600" y="1690689"/>
            <a:ext cx="6654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00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8F89-DD1C-7D46-912B-9BA5EAEF2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特征统计量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C0FEDB-F793-3F4E-842B-90F717101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650" y="1690689"/>
            <a:ext cx="68326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46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30E6A-D42E-894C-AB07-1B24FCBD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均值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FA358F-C1DC-074C-B88C-F26AE4C59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33564"/>
            <a:ext cx="73914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40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2DE2B-F0B4-0645-A827-B45AD9D92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方差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1E63F8-7DBE-A140-B090-1E3A479AE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162" y="1839912"/>
            <a:ext cx="73347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F35F7-1C4D-9249-BF9F-2990A313B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</a:t>
            </a:r>
            <a:r>
              <a:rPr lang="zh-CN" altLang="en-US" dirty="0"/>
              <a:t> 平稳时间序列的定义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C7DDB5-ADD3-804B-A442-88A8D5262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500" y="1994694"/>
            <a:ext cx="77470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89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15948</TotalTime>
  <Words>299</Words>
  <Application>Microsoft Macintosh PowerPoint</Application>
  <PresentationFormat>On-screen Show (4:3)</PresentationFormat>
  <Paragraphs>77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等线</vt:lpstr>
      <vt:lpstr>等线 Light</vt:lpstr>
      <vt:lpstr>宋体</vt:lpstr>
      <vt:lpstr>Arial</vt:lpstr>
      <vt:lpstr>Calibri</vt:lpstr>
      <vt:lpstr>Calibri Light</vt:lpstr>
      <vt:lpstr>Office 主题</vt:lpstr>
      <vt:lpstr>1_Office 主题</vt:lpstr>
      <vt:lpstr>统计分析与建模 </vt:lpstr>
      <vt:lpstr>时间序列预处理</vt:lpstr>
      <vt:lpstr>1.1 特征统计量</vt:lpstr>
      <vt:lpstr>概率分布</vt:lpstr>
      <vt:lpstr>举例</vt:lpstr>
      <vt:lpstr>特征统计量</vt:lpstr>
      <vt:lpstr>均值</vt:lpstr>
      <vt:lpstr>方差</vt:lpstr>
      <vt:lpstr>1.2 平稳时间序列的定义</vt:lpstr>
      <vt:lpstr>严平稳</vt:lpstr>
      <vt:lpstr>宽平稳</vt:lpstr>
      <vt:lpstr>严平稳和宽平稳的关系</vt:lpstr>
      <vt:lpstr>正态时间序列</vt:lpstr>
      <vt:lpstr>1.3平稳时间序列的统计意义</vt:lpstr>
      <vt:lpstr>延迟k函数</vt:lpstr>
      <vt:lpstr>自相关系数的性质</vt:lpstr>
      <vt:lpstr>1.4 平稳时间序列的意义</vt:lpstr>
      <vt:lpstr>平稳性的意义</vt:lpstr>
      <vt:lpstr>样本自协方差函数</vt:lpstr>
      <vt:lpstr>样本自相关系数函数</vt:lpstr>
      <vt:lpstr>1.5 平稳性的检验</vt:lpstr>
      <vt:lpstr>图检验方法一</vt:lpstr>
      <vt:lpstr>案例一</vt:lpstr>
      <vt:lpstr>案例二</vt:lpstr>
      <vt:lpstr>案例三</vt:lpstr>
      <vt:lpstr>图检验方法二</vt:lpstr>
      <vt:lpstr>案例一</vt:lpstr>
      <vt:lpstr>案例二</vt:lpstr>
      <vt:lpstr>案例三</vt:lpstr>
      <vt:lpstr>2 纯随机序列</vt:lpstr>
      <vt:lpstr>2.1 纯随机序列的定义</vt:lpstr>
      <vt:lpstr>数学定义</vt:lpstr>
      <vt:lpstr>案例</vt:lpstr>
      <vt:lpstr>2.2 纯随机序列的性质</vt:lpstr>
      <vt:lpstr>PowerPoint Presentation</vt:lpstr>
      <vt:lpstr>2.3 纯随机性检验</vt:lpstr>
      <vt:lpstr>标准正态白噪声例子</vt:lpstr>
      <vt:lpstr>Barlette定理</vt:lpstr>
      <vt:lpstr>统计假设</vt:lpstr>
      <vt:lpstr>统计检验量</vt:lpstr>
      <vt:lpstr>假设检验</vt:lpstr>
      <vt:lpstr>案例一</vt:lpstr>
      <vt:lpstr>思考</vt:lpstr>
      <vt:lpstr>综合案例</vt:lpstr>
      <vt:lpstr>自相关图：进一步考察平稳性</vt:lpstr>
      <vt:lpstr>白噪声检验</vt:lpstr>
      <vt:lpstr>时间序列预处理</vt:lpstr>
      <vt:lpstr>谢谢!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154</cp:revision>
  <dcterms:created xsi:type="dcterms:W3CDTF">2021-08-18T08:32:49Z</dcterms:created>
  <dcterms:modified xsi:type="dcterms:W3CDTF">2021-12-08T04:49:31Z</dcterms:modified>
</cp:coreProperties>
</file>